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5143500" cx="9144000"/>
  <p:notesSz cx="6858000" cy="9144000"/>
  <p:embeddedFontLst>
    <p:embeddedFont>
      <p:font typeface="Geist"/>
      <p:regular r:id="rId25"/>
      <p:bold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Geist-bold.fntdata"/><Relationship Id="rId25" Type="http://schemas.openxmlformats.org/officeDocument/2006/relationships/font" Target="fonts/Geist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" name="Google Shape;53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3" name="Google Shape;113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0" name="Google Shape;120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6" name="Google Shape;126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2" name="Google Shape;132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244fa692b0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8" name="Google Shape;138;g3244fa692b0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244fa692b0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3" name="Google Shape;143;g3244fa692b0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3244fa692b0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9" name="Google Shape;149;g3244fa692b0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244fa692b0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5" name="Google Shape;155;g3244fa692b0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3244fa692b0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2" name="Google Shape;162;g3244fa692b0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3244fa692b0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8" name="Google Shape;168;g3244fa692b0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" name="Google Shape;60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" name="Google Shape;66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" name="Google Shape;72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8" name="Google Shape;78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4" name="Google Shape;84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9" name="Google Shape;89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5" name="Google Shape;95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5" name="Google Shape;105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7" name="Google Shape;47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8" name="Google Shape;48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" name="Google Shape;16;p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3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9" name="Google Shape;39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0" name="Google Shape;40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1" name="Google Shape;41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4" name="Google Shape;4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9" name="Google Shape;9;p1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7636825" y="4292679"/>
            <a:ext cx="1236449" cy="669976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0.png"/><Relationship Id="rId4" Type="http://schemas.openxmlformats.org/officeDocument/2006/relationships/image" Target="../media/image1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Relationship Id="rId4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2700000">
            <a:off x="3119625" y="1712653"/>
            <a:ext cx="9144001" cy="4708944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/>
          <p:nvPr>
            <p:ph type="ctrTitle"/>
          </p:nvPr>
        </p:nvSpPr>
        <p:spPr>
          <a:xfrm>
            <a:off x="517950" y="1411775"/>
            <a:ext cx="6456000" cy="1692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rPr b="1" lang="es" sz="4102">
                <a:latin typeface="Geist"/>
                <a:ea typeface="Geist"/>
                <a:cs typeface="Geist"/>
                <a:sym typeface="Geist"/>
              </a:rPr>
              <a:t>Splorotech</a:t>
            </a:r>
            <a:endParaRPr sz="4102">
              <a:latin typeface="Geist"/>
              <a:ea typeface="Geist"/>
              <a:cs typeface="Geist"/>
              <a:sym typeface="Geis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rPr lang="es" sz="3112">
                <a:latin typeface="Geist"/>
                <a:ea typeface="Geist"/>
                <a:cs typeface="Geist"/>
                <a:sym typeface="Geist"/>
              </a:rPr>
              <a:t>Prácticas en Splorotech septiembre-noviembre</a:t>
            </a:r>
            <a:endParaRPr i="1" sz="3112">
              <a:latin typeface="Geist"/>
              <a:ea typeface="Geist"/>
              <a:cs typeface="Geist"/>
              <a:sym typeface="Geist"/>
            </a:endParaRPr>
          </a:p>
        </p:txBody>
      </p:sp>
      <p:sp>
        <p:nvSpPr>
          <p:cNvPr id="57" name="Google Shape;57;p13"/>
          <p:cNvSpPr txBox="1"/>
          <p:nvPr>
            <p:ph type="ctrTitle"/>
          </p:nvPr>
        </p:nvSpPr>
        <p:spPr>
          <a:xfrm>
            <a:off x="517950" y="2006450"/>
            <a:ext cx="6456000" cy="1692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t/>
            </a:r>
            <a:endParaRPr sz="1400">
              <a:latin typeface="Geist"/>
              <a:ea typeface="Geist"/>
              <a:cs typeface="Geist"/>
              <a:sym typeface="Geis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rPr lang="es" sz="1400">
                <a:solidFill>
                  <a:schemeClr val="dk2"/>
                </a:solidFill>
                <a:latin typeface="Geist"/>
                <a:ea typeface="Geist"/>
                <a:cs typeface="Geist"/>
                <a:sym typeface="Geist"/>
              </a:rPr>
              <a:t>Eduardo Ezponda</a:t>
            </a:r>
            <a:endParaRPr sz="1400">
              <a:solidFill>
                <a:schemeClr val="dk2"/>
              </a:solidFill>
              <a:latin typeface="Geist"/>
              <a:ea typeface="Geist"/>
              <a:cs typeface="Geist"/>
              <a:sym typeface="Geis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rPr lang="es" sz="1400">
                <a:latin typeface="Geist"/>
                <a:ea typeface="Geist"/>
                <a:cs typeface="Geist"/>
                <a:sym typeface="Geist"/>
              </a:rPr>
              <a:t>Prácticas de Empresa</a:t>
            </a:r>
            <a:r>
              <a:rPr lang="es" sz="1400">
                <a:latin typeface="Geist"/>
                <a:ea typeface="Geist"/>
                <a:cs typeface="Geist"/>
                <a:sym typeface="Geist"/>
              </a:rPr>
              <a:t> I 240704</a:t>
            </a:r>
            <a:endParaRPr i="1" sz="1400">
              <a:latin typeface="Geist"/>
              <a:ea typeface="Geist"/>
              <a:cs typeface="Geist"/>
              <a:sym typeface="Geis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5" name="Google Shape;115;p22"/>
          <p:cNvCxnSpPr/>
          <p:nvPr/>
        </p:nvCxnSpPr>
        <p:spPr>
          <a:xfrm rot="-5400000">
            <a:off x="4308300" y="2609175"/>
            <a:ext cx="463500" cy="9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6" name="Google Shape;116;p22"/>
          <p:cNvSpPr txBox="1"/>
          <p:nvPr/>
        </p:nvSpPr>
        <p:spPr>
          <a:xfrm>
            <a:off x="680650" y="273900"/>
            <a:ext cx="7886400" cy="20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112">
                <a:solidFill>
                  <a:schemeClr val="dk1"/>
                </a:solidFill>
                <a:latin typeface="Geist"/>
                <a:ea typeface="Geist"/>
                <a:cs typeface="Geist"/>
                <a:sym typeface="Geist"/>
              </a:rPr>
              <a:t>GitHub:</a:t>
            </a:r>
            <a:endParaRPr b="1" sz="3112">
              <a:solidFill>
                <a:schemeClr val="dk1"/>
              </a:solidFill>
              <a:latin typeface="Geist"/>
              <a:ea typeface="Geist"/>
              <a:cs typeface="Geist"/>
              <a:sym typeface="Geis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112">
                <a:solidFill>
                  <a:schemeClr val="dk1"/>
                </a:solidFill>
                <a:latin typeface="Geist"/>
                <a:ea typeface="Geist"/>
                <a:cs typeface="Geist"/>
                <a:sym typeface="Geist"/>
              </a:rPr>
              <a:t>Plataforma para control de versiones que facilita la gestión de proyectos para </a:t>
            </a:r>
            <a:r>
              <a:rPr b="1" lang="es" sz="3112">
                <a:solidFill>
                  <a:schemeClr val="dk1"/>
                </a:solidFill>
                <a:latin typeface="Geist"/>
                <a:ea typeface="Geist"/>
                <a:cs typeface="Geist"/>
                <a:sym typeface="Geist"/>
              </a:rPr>
              <a:t>organizar tareas</a:t>
            </a:r>
            <a:endParaRPr b="1" sz="3112">
              <a:solidFill>
                <a:schemeClr val="dk1"/>
              </a:solidFill>
              <a:latin typeface="Geist"/>
              <a:ea typeface="Geist"/>
              <a:cs typeface="Geist"/>
              <a:sym typeface="Geis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112">
              <a:solidFill>
                <a:schemeClr val="dk1"/>
              </a:solidFill>
              <a:latin typeface="Geist"/>
              <a:ea typeface="Geist"/>
              <a:cs typeface="Geist"/>
              <a:sym typeface="Geis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112">
              <a:solidFill>
                <a:schemeClr val="dk1"/>
              </a:solidFill>
              <a:latin typeface="Geist"/>
              <a:ea typeface="Geist"/>
              <a:cs typeface="Geist"/>
              <a:sym typeface="Geist"/>
            </a:endParaRPr>
          </a:p>
        </p:txBody>
      </p:sp>
      <p:pic>
        <p:nvPicPr>
          <p:cNvPr id="117" name="Google Shape;117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81700" y="2377875"/>
            <a:ext cx="4425452" cy="246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3"/>
          <p:cNvSpPr txBox="1"/>
          <p:nvPr>
            <p:ph idx="4294967295" type="ctrTitle"/>
          </p:nvPr>
        </p:nvSpPr>
        <p:spPr>
          <a:xfrm>
            <a:off x="872500" y="238225"/>
            <a:ext cx="8134800" cy="18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91"/>
              <a:buFont typeface="Arial"/>
              <a:buNone/>
            </a:pPr>
            <a:r>
              <a:rPr b="1" lang="es" sz="3100">
                <a:latin typeface="Geist"/>
                <a:ea typeface="Geist"/>
                <a:cs typeface="Geist"/>
                <a:sym typeface="Geist"/>
              </a:rPr>
              <a:t>Desarrollo del backend</a:t>
            </a:r>
            <a:endParaRPr b="1" sz="3100">
              <a:latin typeface="Geist"/>
              <a:ea typeface="Geist"/>
              <a:cs typeface="Geist"/>
              <a:sym typeface="Geis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91"/>
              <a:buFont typeface="Arial"/>
              <a:buNone/>
            </a:pPr>
            <a:r>
              <a:rPr lang="es" sz="3100">
                <a:latin typeface="Geist"/>
                <a:ea typeface="Geist"/>
                <a:cs typeface="Geist"/>
                <a:sym typeface="Geist"/>
              </a:rPr>
              <a:t>Framework: Django Rest Framework</a:t>
            </a:r>
            <a:endParaRPr sz="3100">
              <a:latin typeface="Geist"/>
              <a:ea typeface="Geist"/>
              <a:cs typeface="Geist"/>
              <a:sym typeface="Geis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91"/>
              <a:buFont typeface="Arial"/>
              <a:buNone/>
            </a:pPr>
            <a:r>
              <a:rPr lang="es" sz="3100">
                <a:latin typeface="Geist"/>
                <a:ea typeface="Geist"/>
                <a:cs typeface="Geist"/>
                <a:sym typeface="Geist"/>
              </a:rPr>
              <a:t>Responsable: Iván Pajares</a:t>
            </a:r>
            <a:endParaRPr sz="3100">
              <a:latin typeface="Geist"/>
              <a:ea typeface="Geist"/>
              <a:cs typeface="Geist"/>
              <a:sym typeface="Geis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91"/>
              <a:buFont typeface="Arial"/>
              <a:buNone/>
            </a:pPr>
            <a:r>
              <a:t/>
            </a:r>
            <a:endParaRPr b="1" sz="3600">
              <a:latin typeface="Geist"/>
              <a:ea typeface="Geist"/>
              <a:cs typeface="Geist"/>
              <a:sym typeface="Geis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91"/>
              <a:buFont typeface="Arial"/>
              <a:buNone/>
            </a:pPr>
            <a:r>
              <a:t/>
            </a:r>
            <a:endParaRPr b="1" sz="3600">
              <a:latin typeface="Geist"/>
              <a:ea typeface="Geist"/>
              <a:cs typeface="Geist"/>
              <a:sym typeface="Geist"/>
            </a:endParaRPr>
          </a:p>
        </p:txBody>
      </p:sp>
      <p:pic>
        <p:nvPicPr>
          <p:cNvPr id="123" name="Google Shape;12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1575" y="2181275"/>
            <a:ext cx="4875556" cy="274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4"/>
          <p:cNvSpPr txBox="1"/>
          <p:nvPr>
            <p:ph idx="4294967295" type="ctrTitle"/>
          </p:nvPr>
        </p:nvSpPr>
        <p:spPr>
          <a:xfrm>
            <a:off x="790500" y="504925"/>
            <a:ext cx="8353500" cy="22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91"/>
              <a:buFont typeface="Arial"/>
              <a:buNone/>
            </a:pPr>
            <a:r>
              <a:rPr b="1" lang="es" sz="3100">
                <a:latin typeface="Geist"/>
                <a:ea typeface="Geist"/>
                <a:cs typeface="Geist"/>
                <a:sym typeface="Geist"/>
              </a:rPr>
              <a:t>Problemas en Kronis</a:t>
            </a:r>
            <a:endParaRPr b="1" sz="3100">
              <a:latin typeface="Geist"/>
              <a:ea typeface="Geist"/>
              <a:cs typeface="Geist"/>
              <a:sym typeface="Geis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91"/>
              <a:buFont typeface="Arial"/>
              <a:buNone/>
            </a:pPr>
            <a:r>
              <a:rPr lang="es" sz="3100">
                <a:latin typeface="Geist"/>
                <a:ea typeface="Geist"/>
                <a:cs typeface="Geist"/>
                <a:sym typeface="Geist"/>
              </a:rPr>
              <a:t>Escalabilidad: Dificultad para encontrar perfiles con experiencia completa en Django</a:t>
            </a:r>
            <a:endParaRPr sz="3100">
              <a:latin typeface="Geist"/>
              <a:ea typeface="Geist"/>
              <a:cs typeface="Geist"/>
              <a:sym typeface="Geis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91"/>
              <a:buFont typeface="Arial"/>
              <a:buNone/>
            </a:pPr>
            <a:r>
              <a:t/>
            </a:r>
            <a:endParaRPr b="1" sz="3100">
              <a:latin typeface="Geist"/>
              <a:ea typeface="Geist"/>
              <a:cs typeface="Geist"/>
              <a:sym typeface="Geis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91"/>
              <a:buFont typeface="Arial"/>
              <a:buNone/>
            </a:pPr>
            <a:r>
              <a:t/>
            </a:r>
            <a:endParaRPr b="1" sz="3600">
              <a:latin typeface="Geist"/>
              <a:ea typeface="Geist"/>
              <a:cs typeface="Geist"/>
              <a:sym typeface="Geis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91"/>
              <a:buFont typeface="Arial"/>
              <a:buNone/>
            </a:pPr>
            <a:r>
              <a:t/>
            </a:r>
            <a:endParaRPr b="1" sz="3600">
              <a:latin typeface="Geist"/>
              <a:ea typeface="Geist"/>
              <a:cs typeface="Geist"/>
              <a:sym typeface="Geist"/>
            </a:endParaRPr>
          </a:p>
        </p:txBody>
      </p:sp>
      <p:pic>
        <p:nvPicPr>
          <p:cNvPr id="129" name="Google Shape;12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6775" y="2434225"/>
            <a:ext cx="5211538" cy="237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5"/>
          <p:cNvSpPr txBox="1"/>
          <p:nvPr>
            <p:ph idx="4294967295" type="ctrTitle"/>
          </p:nvPr>
        </p:nvSpPr>
        <p:spPr>
          <a:xfrm>
            <a:off x="392950" y="439325"/>
            <a:ext cx="8134800" cy="22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91"/>
              <a:buFont typeface="Arial"/>
              <a:buNone/>
            </a:pPr>
            <a:r>
              <a:rPr b="1" lang="es" sz="3100">
                <a:latin typeface="Geist"/>
                <a:ea typeface="Geist"/>
                <a:cs typeface="Geist"/>
                <a:sym typeface="Geist"/>
              </a:rPr>
              <a:t>Solución</a:t>
            </a:r>
            <a:endParaRPr b="1" sz="3100">
              <a:latin typeface="Geist"/>
              <a:ea typeface="Geist"/>
              <a:cs typeface="Geist"/>
              <a:sym typeface="Geis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91"/>
              <a:buFont typeface="Arial"/>
              <a:buNone/>
            </a:pPr>
            <a:r>
              <a:rPr lang="es" sz="3100">
                <a:latin typeface="Geist"/>
                <a:ea typeface="Geist"/>
                <a:cs typeface="Geist"/>
                <a:sym typeface="Geist"/>
              </a:rPr>
              <a:t>Migración a React/NextJS para separar backend y frontend</a:t>
            </a:r>
            <a:endParaRPr sz="3100">
              <a:latin typeface="Geist"/>
              <a:ea typeface="Geist"/>
              <a:cs typeface="Geist"/>
              <a:sym typeface="Geis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91"/>
              <a:buFont typeface="Arial"/>
              <a:buNone/>
            </a:pPr>
            <a:r>
              <a:t/>
            </a:r>
            <a:endParaRPr b="1" sz="3600">
              <a:latin typeface="Geist"/>
              <a:ea typeface="Geist"/>
              <a:cs typeface="Geist"/>
              <a:sym typeface="Geist"/>
            </a:endParaRPr>
          </a:p>
        </p:txBody>
      </p:sp>
      <p:pic>
        <p:nvPicPr>
          <p:cNvPr id="135" name="Google Shape;13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2275" y="2057375"/>
            <a:ext cx="6183825" cy="246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6"/>
          <p:cNvSpPr txBox="1"/>
          <p:nvPr>
            <p:ph idx="4294967295" type="ctrTitle"/>
          </p:nvPr>
        </p:nvSpPr>
        <p:spPr>
          <a:xfrm>
            <a:off x="392950" y="439325"/>
            <a:ext cx="8134800" cy="18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91"/>
              <a:buFont typeface="Arial"/>
              <a:buNone/>
            </a:pPr>
            <a:r>
              <a:rPr b="1" lang="es" sz="3100">
                <a:latin typeface="Geist"/>
                <a:ea typeface="Geist"/>
                <a:cs typeface="Geist"/>
                <a:sym typeface="Geist"/>
              </a:rPr>
              <a:t>Adaptación</a:t>
            </a:r>
            <a:endParaRPr b="1" sz="3100">
              <a:latin typeface="Geist"/>
              <a:ea typeface="Geist"/>
              <a:cs typeface="Geist"/>
              <a:sym typeface="Geis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91"/>
              <a:buFont typeface="Arial"/>
              <a:buNone/>
            </a:pPr>
            <a:r>
              <a:rPr lang="es" sz="3100">
                <a:latin typeface="Geist"/>
                <a:ea typeface="Geist"/>
                <a:cs typeface="Geist"/>
                <a:sym typeface="Geist"/>
              </a:rPr>
              <a:t>API: adaptación de Django para la comunicación con React</a:t>
            </a:r>
            <a:endParaRPr sz="11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91"/>
              <a:buFont typeface="Arial"/>
              <a:buNone/>
            </a:pPr>
            <a:r>
              <a:t/>
            </a:r>
            <a:endParaRPr sz="3100">
              <a:latin typeface="Geist"/>
              <a:ea typeface="Geist"/>
              <a:cs typeface="Geist"/>
              <a:sym typeface="Geis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91"/>
              <a:buFont typeface="Arial"/>
              <a:buNone/>
            </a:pPr>
            <a:r>
              <a:t/>
            </a:r>
            <a:endParaRPr b="1" sz="3600">
              <a:latin typeface="Geist"/>
              <a:ea typeface="Geist"/>
              <a:cs typeface="Geist"/>
              <a:sym typeface="Geis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7"/>
          <p:cNvSpPr txBox="1"/>
          <p:nvPr>
            <p:ph idx="4294967295" type="ctrTitle"/>
          </p:nvPr>
        </p:nvSpPr>
        <p:spPr>
          <a:xfrm>
            <a:off x="392950" y="439325"/>
            <a:ext cx="8134800" cy="18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91"/>
              <a:buFont typeface="Arial"/>
              <a:buNone/>
            </a:pPr>
            <a:r>
              <a:rPr b="1" lang="es" sz="3100">
                <a:latin typeface="Geist"/>
                <a:ea typeface="Geist"/>
                <a:cs typeface="Geist"/>
                <a:sym typeface="Geist"/>
              </a:rPr>
              <a:t>Adaptación</a:t>
            </a:r>
            <a:endParaRPr b="1" sz="3100">
              <a:latin typeface="Geist"/>
              <a:ea typeface="Geist"/>
              <a:cs typeface="Geist"/>
              <a:sym typeface="Geis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91"/>
              <a:buFont typeface="Arial"/>
              <a:buNone/>
            </a:pPr>
            <a:r>
              <a:rPr lang="es" sz="3100">
                <a:latin typeface="Geist"/>
                <a:ea typeface="Geist"/>
                <a:cs typeface="Geist"/>
                <a:sym typeface="Geist"/>
              </a:rPr>
              <a:t>API: adaptación de Django para la comunicación con React</a:t>
            </a:r>
            <a:endParaRPr sz="11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91"/>
              <a:buFont typeface="Arial"/>
              <a:buNone/>
            </a:pPr>
            <a:r>
              <a:t/>
            </a:r>
            <a:endParaRPr sz="3100">
              <a:latin typeface="Geist"/>
              <a:ea typeface="Geist"/>
              <a:cs typeface="Geist"/>
              <a:sym typeface="Geis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91"/>
              <a:buFont typeface="Arial"/>
              <a:buNone/>
            </a:pPr>
            <a:r>
              <a:t/>
            </a:r>
            <a:endParaRPr b="1" sz="3600">
              <a:latin typeface="Geist"/>
              <a:ea typeface="Geist"/>
              <a:cs typeface="Geist"/>
              <a:sym typeface="Geist"/>
            </a:endParaRPr>
          </a:p>
        </p:txBody>
      </p:sp>
      <p:pic>
        <p:nvPicPr>
          <p:cNvPr id="146" name="Google Shape;14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35775" y="2018750"/>
            <a:ext cx="2771250" cy="277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8"/>
          <p:cNvSpPr txBox="1"/>
          <p:nvPr>
            <p:ph idx="4294967295" type="ctrTitle"/>
          </p:nvPr>
        </p:nvSpPr>
        <p:spPr>
          <a:xfrm>
            <a:off x="392950" y="439325"/>
            <a:ext cx="8134800" cy="18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91"/>
              <a:buFont typeface="Arial"/>
              <a:buNone/>
            </a:pPr>
            <a:r>
              <a:rPr b="1" lang="es" sz="3100">
                <a:latin typeface="Geist"/>
                <a:ea typeface="Geist"/>
                <a:cs typeface="Geist"/>
                <a:sym typeface="Geist"/>
              </a:rPr>
              <a:t>Desafíos iniciales</a:t>
            </a:r>
            <a:endParaRPr b="1" sz="3100">
              <a:latin typeface="Geist"/>
              <a:ea typeface="Geist"/>
              <a:cs typeface="Geist"/>
              <a:sym typeface="Geis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91"/>
              <a:buFont typeface="Arial"/>
              <a:buNone/>
            </a:pPr>
            <a:r>
              <a:rPr lang="es" sz="3100">
                <a:latin typeface="Geist"/>
                <a:ea typeface="Geist"/>
                <a:cs typeface="Geist"/>
                <a:sym typeface="Geist"/>
              </a:rPr>
              <a:t>Trabajo autónomo sin disponibilidad del responsable</a:t>
            </a:r>
            <a:endParaRPr sz="3100">
              <a:latin typeface="Geist"/>
              <a:ea typeface="Geist"/>
              <a:cs typeface="Geist"/>
              <a:sym typeface="Geis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91"/>
              <a:buFont typeface="Arial"/>
              <a:buNone/>
            </a:pPr>
            <a:r>
              <a:t/>
            </a:r>
            <a:endParaRPr sz="3100">
              <a:latin typeface="Geist"/>
              <a:ea typeface="Geist"/>
              <a:cs typeface="Geist"/>
              <a:sym typeface="Geis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91"/>
              <a:buFont typeface="Arial"/>
              <a:buNone/>
            </a:pPr>
            <a:r>
              <a:t/>
            </a:r>
            <a:endParaRPr sz="3100">
              <a:latin typeface="Geist"/>
              <a:ea typeface="Geist"/>
              <a:cs typeface="Geist"/>
              <a:sym typeface="Geis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91"/>
              <a:buFont typeface="Arial"/>
              <a:buNone/>
            </a:pPr>
            <a:r>
              <a:t/>
            </a:r>
            <a:endParaRPr b="1" sz="3600">
              <a:latin typeface="Geist"/>
              <a:ea typeface="Geist"/>
              <a:cs typeface="Geist"/>
              <a:sym typeface="Geist"/>
            </a:endParaRPr>
          </a:p>
        </p:txBody>
      </p:sp>
      <p:pic>
        <p:nvPicPr>
          <p:cNvPr id="152" name="Google Shape;15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325" y="1991650"/>
            <a:ext cx="3359100" cy="282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9"/>
          <p:cNvSpPr txBox="1"/>
          <p:nvPr>
            <p:ph idx="4294967295" type="ctrTitle"/>
          </p:nvPr>
        </p:nvSpPr>
        <p:spPr>
          <a:xfrm>
            <a:off x="392950" y="269150"/>
            <a:ext cx="7960500" cy="31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91"/>
              <a:buFont typeface="Arial"/>
              <a:buNone/>
            </a:pPr>
            <a:r>
              <a:rPr b="1" lang="es" sz="3100">
                <a:latin typeface="Geist"/>
                <a:ea typeface="Geist"/>
                <a:cs typeface="Geist"/>
                <a:sym typeface="Geist"/>
              </a:rPr>
              <a:t>Aprendizaje rápido</a:t>
            </a:r>
            <a:endParaRPr b="1" sz="3100">
              <a:latin typeface="Geist"/>
              <a:ea typeface="Geist"/>
              <a:cs typeface="Geist"/>
              <a:sym typeface="Geis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91"/>
              <a:buFont typeface="Arial"/>
              <a:buNone/>
            </a:pPr>
            <a:r>
              <a:rPr lang="es" sz="3100">
                <a:latin typeface="Geist"/>
                <a:ea typeface="Geist"/>
                <a:cs typeface="Geist"/>
                <a:sym typeface="Geist"/>
              </a:rPr>
              <a:t>Apoyo de Iván Pajares desde la llegada</a:t>
            </a:r>
            <a:endParaRPr sz="3100">
              <a:latin typeface="Geist"/>
              <a:ea typeface="Geist"/>
              <a:cs typeface="Geist"/>
              <a:sym typeface="Geis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91"/>
              <a:buFont typeface="Arial"/>
              <a:buNone/>
            </a:pPr>
            <a:r>
              <a:rPr lang="es" sz="3100">
                <a:latin typeface="Geist"/>
                <a:ea typeface="Geist"/>
                <a:cs typeface="Geist"/>
                <a:sym typeface="Geist"/>
              </a:rPr>
              <a:t>Equipo pequeño</a:t>
            </a:r>
            <a:endParaRPr sz="3100">
              <a:latin typeface="Geist"/>
              <a:ea typeface="Geist"/>
              <a:cs typeface="Geist"/>
              <a:sym typeface="Geis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91"/>
              <a:buFont typeface="Arial"/>
              <a:buNone/>
            </a:pPr>
            <a:r>
              <a:rPr lang="es" sz="3100">
                <a:latin typeface="Geist"/>
                <a:ea typeface="Geist"/>
                <a:cs typeface="Geist"/>
                <a:sym typeface="Geist"/>
              </a:rPr>
              <a:t>Coordinación y </a:t>
            </a:r>
            <a:r>
              <a:rPr lang="es" sz="3100">
                <a:latin typeface="Geist"/>
                <a:ea typeface="Geist"/>
                <a:cs typeface="Geist"/>
                <a:sym typeface="Geist"/>
              </a:rPr>
              <a:t>comunicación</a:t>
            </a:r>
            <a:r>
              <a:rPr lang="es" sz="3100">
                <a:latin typeface="Geist"/>
                <a:ea typeface="Geist"/>
                <a:cs typeface="Geist"/>
                <a:sym typeface="Geist"/>
              </a:rPr>
              <a:t> con SCRUM</a:t>
            </a:r>
            <a:endParaRPr sz="3100">
              <a:latin typeface="Geist"/>
              <a:ea typeface="Geist"/>
              <a:cs typeface="Geist"/>
              <a:sym typeface="Geis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91"/>
              <a:buFont typeface="Arial"/>
              <a:buNone/>
            </a:pPr>
            <a:r>
              <a:rPr lang="es" sz="3100">
                <a:latin typeface="Geist"/>
                <a:ea typeface="Geist"/>
                <a:cs typeface="Geist"/>
                <a:sym typeface="Geist"/>
              </a:rPr>
              <a:t>Uso de Git como herramienta clave</a:t>
            </a:r>
            <a:endParaRPr sz="3100">
              <a:latin typeface="Geist"/>
              <a:ea typeface="Geist"/>
              <a:cs typeface="Geist"/>
              <a:sym typeface="Geis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91"/>
              <a:buFont typeface="Arial"/>
              <a:buNone/>
            </a:pPr>
            <a:r>
              <a:t/>
            </a:r>
            <a:endParaRPr sz="3100">
              <a:latin typeface="Geist"/>
              <a:ea typeface="Geist"/>
              <a:cs typeface="Geist"/>
              <a:sym typeface="Geis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91"/>
              <a:buFont typeface="Arial"/>
              <a:buNone/>
            </a:pPr>
            <a:r>
              <a:t/>
            </a:r>
            <a:endParaRPr sz="3100">
              <a:latin typeface="Geist"/>
              <a:ea typeface="Geist"/>
              <a:cs typeface="Geist"/>
              <a:sym typeface="Geis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91"/>
              <a:buFont typeface="Arial"/>
              <a:buNone/>
            </a:pPr>
            <a:r>
              <a:t/>
            </a:r>
            <a:endParaRPr b="1" sz="3600">
              <a:latin typeface="Geist"/>
              <a:ea typeface="Geist"/>
              <a:cs typeface="Geist"/>
              <a:sym typeface="Geist"/>
            </a:endParaRPr>
          </a:p>
        </p:txBody>
      </p:sp>
      <p:pic>
        <p:nvPicPr>
          <p:cNvPr id="158" name="Google Shape;15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8075" y="3151875"/>
            <a:ext cx="2871224" cy="1611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04800" y="3151875"/>
            <a:ext cx="2963710" cy="161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0"/>
          <p:cNvSpPr txBox="1"/>
          <p:nvPr>
            <p:ph idx="4294967295" type="ctrTitle"/>
          </p:nvPr>
        </p:nvSpPr>
        <p:spPr>
          <a:xfrm>
            <a:off x="392950" y="439325"/>
            <a:ext cx="7960500" cy="21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91"/>
              <a:buFont typeface="Arial"/>
              <a:buNone/>
            </a:pPr>
            <a:r>
              <a:rPr b="1" lang="es" sz="3100">
                <a:latin typeface="Geist"/>
                <a:ea typeface="Geist"/>
                <a:cs typeface="Geist"/>
                <a:sym typeface="Geist"/>
              </a:rPr>
              <a:t>Conclusión</a:t>
            </a:r>
            <a:endParaRPr b="1" sz="3100">
              <a:latin typeface="Geist"/>
              <a:ea typeface="Geist"/>
              <a:cs typeface="Geist"/>
              <a:sym typeface="Geis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91"/>
              <a:buFont typeface="Arial"/>
              <a:buNone/>
            </a:pPr>
            <a:r>
              <a:rPr lang="es" sz="3100">
                <a:latin typeface="Geist"/>
                <a:ea typeface="Geist"/>
                <a:cs typeface="Geist"/>
                <a:sym typeface="Geist"/>
              </a:rPr>
              <a:t>Apoyo y colaboración con el equipo</a:t>
            </a:r>
            <a:endParaRPr sz="3100">
              <a:latin typeface="Geist"/>
              <a:ea typeface="Geist"/>
              <a:cs typeface="Geist"/>
              <a:sym typeface="Geis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91"/>
              <a:buFont typeface="Arial"/>
              <a:buNone/>
            </a:pPr>
            <a:r>
              <a:rPr lang="es" sz="3100">
                <a:latin typeface="Geist"/>
                <a:ea typeface="Geist"/>
                <a:cs typeface="Geist"/>
                <a:sym typeface="Geist"/>
              </a:rPr>
              <a:t>Aprendizaje personal</a:t>
            </a:r>
            <a:endParaRPr sz="3100">
              <a:latin typeface="Geist"/>
              <a:ea typeface="Geist"/>
              <a:cs typeface="Geist"/>
              <a:sym typeface="Geis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91"/>
              <a:buFont typeface="Arial"/>
              <a:buNone/>
            </a:pPr>
            <a:r>
              <a:rPr lang="es" sz="3100">
                <a:latin typeface="Geist"/>
                <a:ea typeface="Geist"/>
                <a:cs typeface="Geist"/>
                <a:sym typeface="Geist"/>
              </a:rPr>
              <a:t>Desarrollo proyecto</a:t>
            </a:r>
            <a:endParaRPr sz="3100">
              <a:latin typeface="Geist"/>
              <a:ea typeface="Geist"/>
              <a:cs typeface="Geist"/>
              <a:sym typeface="Geis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100">
              <a:latin typeface="Geist"/>
              <a:ea typeface="Geist"/>
              <a:cs typeface="Geist"/>
              <a:sym typeface="Geis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/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91"/>
              <a:buFont typeface="Arial"/>
              <a:buNone/>
            </a:pPr>
            <a:r>
              <a:t/>
            </a:r>
            <a:endParaRPr sz="3100">
              <a:latin typeface="Geist"/>
              <a:ea typeface="Geist"/>
              <a:cs typeface="Geist"/>
              <a:sym typeface="Geis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91"/>
              <a:buFont typeface="Arial"/>
              <a:buNone/>
            </a:pPr>
            <a:r>
              <a:t/>
            </a:r>
            <a:endParaRPr sz="3100">
              <a:latin typeface="Geist"/>
              <a:ea typeface="Geist"/>
              <a:cs typeface="Geist"/>
              <a:sym typeface="Geis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91"/>
              <a:buFont typeface="Arial"/>
              <a:buNone/>
            </a:pPr>
            <a:r>
              <a:t/>
            </a:r>
            <a:endParaRPr sz="3100">
              <a:latin typeface="Geist"/>
              <a:ea typeface="Geist"/>
              <a:cs typeface="Geist"/>
              <a:sym typeface="Geis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91"/>
              <a:buFont typeface="Arial"/>
              <a:buNone/>
            </a:pPr>
            <a:r>
              <a:t/>
            </a:r>
            <a:endParaRPr b="1" sz="3600">
              <a:latin typeface="Geist"/>
              <a:ea typeface="Geist"/>
              <a:cs typeface="Geist"/>
              <a:sym typeface="Geist"/>
            </a:endParaRPr>
          </a:p>
        </p:txBody>
      </p:sp>
      <p:pic>
        <p:nvPicPr>
          <p:cNvPr id="165" name="Google Shape;16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9225" y="2460100"/>
            <a:ext cx="4032024" cy="2523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2700000">
            <a:off x="3119625" y="1712653"/>
            <a:ext cx="9144001" cy="4708944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31"/>
          <p:cNvSpPr txBox="1"/>
          <p:nvPr>
            <p:ph type="ctrTitle"/>
          </p:nvPr>
        </p:nvSpPr>
        <p:spPr>
          <a:xfrm>
            <a:off x="517950" y="1411775"/>
            <a:ext cx="6456000" cy="1692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rPr b="1" lang="es" sz="4102">
                <a:latin typeface="Geist"/>
                <a:ea typeface="Geist"/>
                <a:cs typeface="Geist"/>
                <a:sym typeface="Geist"/>
              </a:rPr>
              <a:t>Splorotech</a:t>
            </a:r>
            <a:endParaRPr sz="4102">
              <a:latin typeface="Geist"/>
              <a:ea typeface="Geist"/>
              <a:cs typeface="Geist"/>
              <a:sym typeface="Geis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rPr lang="es" sz="3112">
                <a:latin typeface="Geist"/>
                <a:ea typeface="Geist"/>
                <a:cs typeface="Geist"/>
                <a:sym typeface="Geist"/>
              </a:rPr>
              <a:t>Prácticas en Splorotech septiembre-noviembre</a:t>
            </a:r>
            <a:endParaRPr i="1" sz="3112">
              <a:latin typeface="Geist"/>
              <a:ea typeface="Geist"/>
              <a:cs typeface="Geist"/>
              <a:sym typeface="Geist"/>
            </a:endParaRPr>
          </a:p>
        </p:txBody>
      </p:sp>
      <p:sp>
        <p:nvSpPr>
          <p:cNvPr id="172" name="Google Shape;172;p31"/>
          <p:cNvSpPr txBox="1"/>
          <p:nvPr>
            <p:ph type="ctrTitle"/>
          </p:nvPr>
        </p:nvSpPr>
        <p:spPr>
          <a:xfrm>
            <a:off x="517950" y="2006450"/>
            <a:ext cx="6456000" cy="1692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t/>
            </a:r>
            <a:endParaRPr sz="1400">
              <a:latin typeface="Geist"/>
              <a:ea typeface="Geist"/>
              <a:cs typeface="Geist"/>
              <a:sym typeface="Geis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rPr lang="es" sz="1400">
                <a:solidFill>
                  <a:schemeClr val="dk2"/>
                </a:solidFill>
                <a:latin typeface="Geist"/>
                <a:ea typeface="Geist"/>
                <a:cs typeface="Geist"/>
                <a:sym typeface="Geist"/>
              </a:rPr>
              <a:t>Eduardo Ezponda</a:t>
            </a:r>
            <a:endParaRPr sz="1400">
              <a:solidFill>
                <a:schemeClr val="dk2"/>
              </a:solidFill>
              <a:latin typeface="Geist"/>
              <a:ea typeface="Geist"/>
              <a:cs typeface="Geist"/>
              <a:sym typeface="Geis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rPr lang="es" sz="1400">
                <a:latin typeface="Geist"/>
                <a:ea typeface="Geist"/>
                <a:cs typeface="Geist"/>
                <a:sym typeface="Geist"/>
              </a:rPr>
              <a:t>Prácticas de Empresa I 240704</a:t>
            </a:r>
            <a:endParaRPr i="1" sz="1400">
              <a:latin typeface="Geist"/>
              <a:ea typeface="Geist"/>
              <a:cs typeface="Geist"/>
              <a:sym typeface="Geis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ctrTitle"/>
          </p:nvPr>
        </p:nvSpPr>
        <p:spPr>
          <a:xfrm>
            <a:off x="504600" y="683746"/>
            <a:ext cx="8134800" cy="31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rPr b="1" lang="es" sz="3112">
                <a:latin typeface="Geist"/>
                <a:ea typeface="Geist"/>
                <a:cs typeface="Geist"/>
                <a:sym typeface="Geist"/>
              </a:rPr>
              <a:t>Consultora</a:t>
            </a:r>
            <a:r>
              <a:rPr b="1" lang="es" sz="3112">
                <a:latin typeface="Geist"/>
                <a:ea typeface="Geist"/>
                <a:cs typeface="Geist"/>
                <a:sym typeface="Geist"/>
              </a:rPr>
              <a:t> </a:t>
            </a:r>
            <a:r>
              <a:rPr lang="es" sz="3112">
                <a:latin typeface="Geist"/>
                <a:ea typeface="Geist"/>
                <a:cs typeface="Geist"/>
                <a:sym typeface="Geist"/>
              </a:rPr>
              <a:t>de innovación para la gestión de proyectos tecnológicos subvencionados</a:t>
            </a:r>
            <a:endParaRPr i="1" sz="3112">
              <a:latin typeface="Geist"/>
              <a:ea typeface="Geist"/>
              <a:cs typeface="Geist"/>
              <a:sym typeface="Geist"/>
            </a:endParaRPr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9225" y="2018775"/>
            <a:ext cx="5242326" cy="2752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12800" y="1980050"/>
            <a:ext cx="4299375" cy="287185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5"/>
          <p:cNvSpPr txBox="1"/>
          <p:nvPr>
            <p:ph type="ctrTitle"/>
          </p:nvPr>
        </p:nvSpPr>
        <p:spPr>
          <a:xfrm>
            <a:off x="450475" y="330525"/>
            <a:ext cx="8134800" cy="19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 sz="3112">
                <a:latin typeface="Geist"/>
                <a:ea typeface="Geist"/>
                <a:cs typeface="Geist"/>
                <a:sym typeface="Geist"/>
              </a:rPr>
              <a:t>Alberto Sierra: Director de Operaciones</a:t>
            </a:r>
            <a:endParaRPr sz="3112">
              <a:latin typeface="Geist"/>
              <a:ea typeface="Geist"/>
              <a:cs typeface="Geist"/>
              <a:sym typeface="Geis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s" sz="3112">
                <a:latin typeface="Geist"/>
                <a:ea typeface="Geist"/>
                <a:cs typeface="Geist"/>
                <a:sym typeface="Geist"/>
              </a:rPr>
              <a:t>Miguel García</a:t>
            </a:r>
            <a:r>
              <a:rPr lang="es" sz="3112">
                <a:latin typeface="Geist"/>
                <a:ea typeface="Geist"/>
                <a:cs typeface="Geist"/>
                <a:sym typeface="Geist"/>
              </a:rPr>
              <a:t>: Director Ejecutivo</a:t>
            </a:r>
            <a:endParaRPr sz="3112">
              <a:latin typeface="Geist"/>
              <a:ea typeface="Geist"/>
              <a:cs typeface="Geist"/>
              <a:sym typeface="Geis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 sz="3112">
                <a:latin typeface="Geist"/>
                <a:ea typeface="Geist"/>
                <a:cs typeface="Geist"/>
                <a:sym typeface="Geist"/>
              </a:rPr>
              <a:t>Guillermo Ibarra: Director de Consultoría</a:t>
            </a:r>
            <a:endParaRPr sz="3112">
              <a:latin typeface="Geist"/>
              <a:ea typeface="Geist"/>
              <a:cs typeface="Geist"/>
              <a:sym typeface="Geis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t/>
            </a:r>
            <a:endParaRPr sz="3112">
              <a:latin typeface="Geist"/>
              <a:ea typeface="Geist"/>
              <a:cs typeface="Geist"/>
              <a:sym typeface="Geis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/>
          <p:nvPr>
            <p:ph type="ctrTitle"/>
          </p:nvPr>
        </p:nvSpPr>
        <p:spPr>
          <a:xfrm>
            <a:off x="347850" y="869348"/>
            <a:ext cx="7972500" cy="11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rPr lang="es" sz="3112">
                <a:latin typeface="Geist"/>
                <a:ea typeface="Geist"/>
                <a:cs typeface="Geist"/>
                <a:sym typeface="Geist"/>
              </a:rPr>
              <a:t>Plataforma para </a:t>
            </a:r>
            <a:r>
              <a:rPr b="1" lang="es" sz="3112">
                <a:latin typeface="Geist"/>
                <a:ea typeface="Geist"/>
                <a:cs typeface="Geist"/>
                <a:sym typeface="Geist"/>
              </a:rPr>
              <a:t>gestionar </a:t>
            </a:r>
            <a:r>
              <a:rPr lang="es" sz="3112">
                <a:latin typeface="Geist"/>
                <a:ea typeface="Geist"/>
                <a:cs typeface="Geist"/>
                <a:sym typeface="Geist"/>
              </a:rPr>
              <a:t>proyectos de </a:t>
            </a:r>
            <a:r>
              <a:rPr b="1" lang="es" sz="3112">
                <a:latin typeface="Geist"/>
                <a:ea typeface="Geist"/>
                <a:cs typeface="Geist"/>
                <a:sym typeface="Geist"/>
              </a:rPr>
              <a:t>innovación </a:t>
            </a:r>
            <a:r>
              <a:rPr lang="es" sz="3112">
                <a:latin typeface="Geist"/>
                <a:ea typeface="Geist"/>
                <a:cs typeface="Geist"/>
                <a:sym typeface="Geist"/>
              </a:rPr>
              <a:t>subvencionados</a:t>
            </a:r>
            <a:br>
              <a:rPr lang="es" sz="3112">
                <a:latin typeface="Geist"/>
                <a:ea typeface="Geist"/>
                <a:cs typeface="Geist"/>
                <a:sym typeface="Geist"/>
              </a:rPr>
            </a:br>
            <a:endParaRPr i="1" sz="3112">
              <a:latin typeface="Geist"/>
              <a:ea typeface="Geist"/>
              <a:cs typeface="Geist"/>
              <a:sym typeface="Geist"/>
            </a:endParaRPr>
          </a:p>
        </p:txBody>
      </p:sp>
      <p:pic>
        <p:nvPicPr>
          <p:cNvPr id="75" name="Google Shape;7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9250" y="936225"/>
            <a:ext cx="4279550" cy="427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/>
          <p:nvPr>
            <p:ph type="ctrTitle"/>
          </p:nvPr>
        </p:nvSpPr>
        <p:spPr>
          <a:xfrm>
            <a:off x="450475" y="330525"/>
            <a:ext cx="8134800" cy="11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3112">
                <a:latin typeface="Geist"/>
                <a:ea typeface="Geist"/>
                <a:cs typeface="Geist"/>
                <a:sym typeface="Geist"/>
              </a:rPr>
              <a:t>Planificación</a:t>
            </a:r>
            <a:r>
              <a:rPr lang="es" sz="3112">
                <a:latin typeface="Geist"/>
                <a:ea typeface="Geist"/>
                <a:cs typeface="Geist"/>
                <a:sym typeface="Geist"/>
              </a:rPr>
              <a:t>, </a:t>
            </a:r>
            <a:r>
              <a:rPr b="1" lang="es" sz="3112">
                <a:latin typeface="Geist"/>
                <a:ea typeface="Geist"/>
                <a:cs typeface="Geist"/>
                <a:sym typeface="Geist"/>
              </a:rPr>
              <a:t>ejecución </a:t>
            </a:r>
            <a:r>
              <a:rPr lang="es" sz="3112">
                <a:latin typeface="Geist"/>
                <a:ea typeface="Geist"/>
                <a:cs typeface="Geist"/>
                <a:sym typeface="Geist"/>
              </a:rPr>
              <a:t>y </a:t>
            </a:r>
            <a:r>
              <a:rPr b="1" lang="es" sz="3112">
                <a:latin typeface="Geist"/>
                <a:ea typeface="Geist"/>
                <a:cs typeface="Geist"/>
                <a:sym typeface="Geist"/>
              </a:rPr>
              <a:t>seguimiento </a:t>
            </a:r>
            <a:r>
              <a:rPr lang="es" sz="3112">
                <a:latin typeface="Geist"/>
                <a:ea typeface="Geist"/>
                <a:cs typeface="Geist"/>
                <a:sym typeface="Geist"/>
              </a:rPr>
              <a:t>de las fases del proyecto</a:t>
            </a:r>
            <a:endParaRPr sz="3112">
              <a:latin typeface="Geist"/>
              <a:ea typeface="Geist"/>
              <a:cs typeface="Geist"/>
              <a:sym typeface="Geis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t/>
            </a:r>
            <a:endParaRPr sz="3112">
              <a:latin typeface="Geist"/>
              <a:ea typeface="Geist"/>
              <a:cs typeface="Geist"/>
              <a:sym typeface="Geist"/>
            </a:endParaRPr>
          </a:p>
        </p:txBody>
      </p:sp>
      <p:pic>
        <p:nvPicPr>
          <p:cNvPr id="81" name="Google Shape;8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8250" y="1662875"/>
            <a:ext cx="5584376" cy="319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8"/>
          <p:cNvSpPr txBox="1"/>
          <p:nvPr>
            <p:ph type="ctrTitle"/>
          </p:nvPr>
        </p:nvSpPr>
        <p:spPr>
          <a:xfrm>
            <a:off x="504600" y="1284000"/>
            <a:ext cx="8134800" cy="25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rPr b="1" lang="es" sz="3600">
                <a:latin typeface="Geist"/>
                <a:ea typeface="Geist"/>
                <a:cs typeface="Geist"/>
                <a:sym typeface="Geist"/>
              </a:rPr>
              <a:t>Misión de Kronis</a:t>
            </a:r>
            <a:r>
              <a:rPr b="1" lang="es" sz="3600">
                <a:latin typeface="Geist"/>
                <a:ea typeface="Geist"/>
                <a:cs typeface="Geist"/>
                <a:sym typeface="Geist"/>
              </a:rPr>
              <a:t>:</a:t>
            </a:r>
            <a:endParaRPr b="1" sz="3600">
              <a:latin typeface="Geist"/>
              <a:ea typeface="Geist"/>
              <a:cs typeface="Geist"/>
              <a:sym typeface="Geis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rPr lang="es" sz="2900">
                <a:latin typeface="Geist"/>
                <a:ea typeface="Geist"/>
                <a:cs typeface="Geist"/>
                <a:sym typeface="Geist"/>
              </a:rPr>
              <a:t>Proveer una </a:t>
            </a:r>
            <a:r>
              <a:rPr b="1" lang="es" sz="2900">
                <a:latin typeface="Geist"/>
                <a:ea typeface="Geist"/>
                <a:cs typeface="Geist"/>
                <a:sym typeface="Geist"/>
              </a:rPr>
              <a:t>herramienta </a:t>
            </a:r>
            <a:r>
              <a:rPr lang="es" sz="2900">
                <a:latin typeface="Geist"/>
                <a:ea typeface="Geist"/>
                <a:cs typeface="Geist"/>
                <a:sym typeface="Geist"/>
              </a:rPr>
              <a:t>para el registro y gestión de tiempos en proyectos de I+D</a:t>
            </a:r>
            <a:endParaRPr sz="2900">
              <a:latin typeface="Geist"/>
              <a:ea typeface="Geist"/>
              <a:cs typeface="Geist"/>
              <a:sym typeface="Geis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/>
          <p:nvPr>
            <p:ph type="ctrTitle"/>
          </p:nvPr>
        </p:nvSpPr>
        <p:spPr>
          <a:xfrm>
            <a:off x="1167925" y="266300"/>
            <a:ext cx="6486300" cy="8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rPr b="1" lang="es" sz="2712">
                <a:latin typeface="Geist"/>
                <a:ea typeface="Geist"/>
                <a:cs typeface="Geist"/>
                <a:sym typeface="Geist"/>
              </a:rPr>
              <a:t>Fases en la gestión de subvenciones</a:t>
            </a:r>
            <a:endParaRPr b="1" i="1" sz="2812">
              <a:latin typeface="Geist"/>
              <a:ea typeface="Geist"/>
              <a:cs typeface="Geist"/>
              <a:sym typeface="Geist"/>
            </a:endParaRPr>
          </a:p>
        </p:txBody>
      </p:sp>
      <p:sp>
        <p:nvSpPr>
          <p:cNvPr id="92" name="Google Shape;92;p19"/>
          <p:cNvSpPr txBox="1"/>
          <p:nvPr/>
        </p:nvSpPr>
        <p:spPr>
          <a:xfrm>
            <a:off x="897200" y="951350"/>
            <a:ext cx="6945600" cy="40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AutoNum type="arabicPeriod"/>
            </a:pPr>
            <a:r>
              <a:rPr b="1" lang="es" sz="1900">
                <a:solidFill>
                  <a:schemeClr val="dk1"/>
                </a:solidFill>
              </a:rPr>
              <a:t>Identificación:</a:t>
            </a:r>
            <a:r>
              <a:rPr lang="es" sz="1900">
                <a:solidFill>
                  <a:schemeClr val="dk1"/>
                </a:solidFill>
              </a:rPr>
              <a:t> Seleccionar convocatorias que mejor se ajustan al proyecto.</a:t>
            </a:r>
            <a:endParaRPr sz="1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AutoNum type="arabicPeriod"/>
            </a:pPr>
            <a:r>
              <a:rPr b="1" lang="es" sz="1900">
                <a:solidFill>
                  <a:schemeClr val="dk1"/>
                </a:solidFill>
              </a:rPr>
              <a:t>Análisis:</a:t>
            </a:r>
            <a:r>
              <a:rPr lang="es" sz="1900">
                <a:solidFill>
                  <a:schemeClr val="dk1"/>
                </a:solidFill>
              </a:rPr>
              <a:t> Viabilidad del cliente/proyecto.</a:t>
            </a:r>
            <a:endParaRPr sz="1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AutoNum type="arabicPeriod"/>
            </a:pPr>
            <a:r>
              <a:rPr b="1" lang="es" sz="1900">
                <a:solidFill>
                  <a:schemeClr val="dk1"/>
                </a:solidFill>
              </a:rPr>
              <a:t>Propuestas:</a:t>
            </a:r>
            <a:r>
              <a:rPr lang="es" sz="1900">
                <a:solidFill>
                  <a:schemeClr val="dk1"/>
                </a:solidFill>
              </a:rPr>
              <a:t> Redacción, presupuestos, cronogramas.</a:t>
            </a:r>
            <a:endParaRPr sz="1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AutoNum type="arabicPeriod"/>
            </a:pPr>
            <a:r>
              <a:rPr b="1" lang="es" sz="1900">
                <a:solidFill>
                  <a:schemeClr val="dk1"/>
                </a:solidFill>
              </a:rPr>
              <a:t>Solicitud:</a:t>
            </a:r>
            <a:r>
              <a:rPr lang="es" sz="1900">
                <a:solidFill>
                  <a:schemeClr val="dk1"/>
                </a:solidFill>
              </a:rPr>
              <a:t> Presentación formal y en plazo.</a:t>
            </a:r>
            <a:endParaRPr sz="1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AutoNum type="arabicPeriod"/>
            </a:pPr>
            <a:r>
              <a:rPr b="1" lang="es" sz="1900">
                <a:solidFill>
                  <a:schemeClr val="dk1"/>
                </a:solidFill>
              </a:rPr>
              <a:t>Coordinación:</a:t>
            </a:r>
            <a:r>
              <a:rPr lang="es" sz="1900">
                <a:solidFill>
                  <a:schemeClr val="dk1"/>
                </a:solidFill>
              </a:rPr>
              <a:t> Planificación y ejecución tras aprobación.</a:t>
            </a:r>
            <a:endParaRPr sz="1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AutoNum type="arabicPeriod"/>
            </a:pPr>
            <a:r>
              <a:rPr b="1" lang="es" sz="1900">
                <a:solidFill>
                  <a:schemeClr val="dk1"/>
                </a:solidFill>
              </a:rPr>
              <a:t>Monitoreo:</a:t>
            </a:r>
            <a:r>
              <a:rPr lang="es" sz="1900">
                <a:solidFill>
                  <a:schemeClr val="dk1"/>
                </a:solidFill>
              </a:rPr>
              <a:t> Seguimiento, reportes, requisitos.</a:t>
            </a:r>
            <a:endParaRPr sz="1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0"/>
          <p:cNvSpPr txBox="1"/>
          <p:nvPr>
            <p:ph type="ctrTitle"/>
          </p:nvPr>
        </p:nvSpPr>
        <p:spPr>
          <a:xfrm>
            <a:off x="724050" y="232025"/>
            <a:ext cx="7695900" cy="24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s" sz="3112">
                <a:latin typeface="Geist"/>
                <a:ea typeface="Geist"/>
                <a:cs typeface="Geist"/>
                <a:sym typeface="Geist"/>
              </a:rPr>
              <a:t>Metodología</a:t>
            </a:r>
            <a:endParaRPr b="1" sz="3112">
              <a:latin typeface="Geist"/>
              <a:ea typeface="Geist"/>
              <a:cs typeface="Geist"/>
              <a:sym typeface="Geis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3112">
                <a:latin typeface="Geist"/>
                <a:ea typeface="Geist"/>
                <a:cs typeface="Geist"/>
                <a:sym typeface="Geist"/>
              </a:rPr>
              <a:t>Scrum es un </a:t>
            </a:r>
            <a:r>
              <a:rPr b="1" lang="es" sz="3112">
                <a:latin typeface="Geist"/>
                <a:ea typeface="Geist"/>
                <a:cs typeface="Geist"/>
                <a:sym typeface="Geist"/>
              </a:rPr>
              <a:t>marco ágil </a:t>
            </a:r>
            <a:r>
              <a:rPr lang="es" sz="3112">
                <a:latin typeface="Geist"/>
                <a:ea typeface="Geist"/>
                <a:cs typeface="Geist"/>
                <a:sym typeface="Geist"/>
              </a:rPr>
              <a:t>para gestionar proyectos, centrado en </a:t>
            </a:r>
            <a:r>
              <a:rPr lang="es" sz="3112">
                <a:latin typeface="Geist"/>
                <a:ea typeface="Geist"/>
                <a:cs typeface="Geist"/>
                <a:sym typeface="Geist"/>
              </a:rPr>
              <a:t>colaboración</a:t>
            </a:r>
            <a:r>
              <a:rPr lang="es" sz="3112">
                <a:latin typeface="Geist"/>
                <a:ea typeface="Geist"/>
                <a:cs typeface="Geist"/>
                <a:sym typeface="Geist"/>
              </a:rPr>
              <a:t>, iteraciones y entregas incrementales</a:t>
            </a:r>
            <a:endParaRPr b="1" sz="3112">
              <a:latin typeface="Geist"/>
              <a:ea typeface="Geist"/>
              <a:cs typeface="Geist"/>
              <a:sym typeface="Geist"/>
            </a:endParaRPr>
          </a:p>
        </p:txBody>
      </p:sp>
      <p:pic>
        <p:nvPicPr>
          <p:cNvPr id="98" name="Google Shape;9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9246" y="2222925"/>
            <a:ext cx="3978300" cy="2652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71831" y="2786888"/>
            <a:ext cx="947669" cy="76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54031" y="2786888"/>
            <a:ext cx="947669" cy="7662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20"/>
          <p:cNvSpPr txBox="1"/>
          <p:nvPr/>
        </p:nvSpPr>
        <p:spPr>
          <a:xfrm>
            <a:off x="4718100" y="3609575"/>
            <a:ext cx="1137000" cy="56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91"/>
              <a:buFont typeface="Arial"/>
              <a:buNone/>
            </a:pPr>
            <a:r>
              <a:rPr i="1" lang="es" sz="2212">
                <a:solidFill>
                  <a:schemeClr val="dk1"/>
                </a:solidFill>
                <a:latin typeface="Geist"/>
                <a:ea typeface="Geist"/>
                <a:cs typeface="Geist"/>
                <a:sym typeface="Geist"/>
              </a:rPr>
              <a:t>Sprint</a:t>
            </a:r>
            <a:r>
              <a:rPr lang="es" sz="2212">
                <a:solidFill>
                  <a:schemeClr val="dk1"/>
                </a:solidFill>
                <a:latin typeface="Geist"/>
                <a:ea typeface="Geist"/>
                <a:cs typeface="Geist"/>
                <a:sym typeface="Geist"/>
              </a:rPr>
              <a:t> 1</a:t>
            </a:r>
            <a:endParaRPr sz="2212">
              <a:solidFill>
                <a:schemeClr val="dk1"/>
              </a:solidFill>
              <a:latin typeface="Geist"/>
              <a:ea typeface="Geist"/>
              <a:cs typeface="Geist"/>
              <a:sym typeface="Geis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02" name="Google Shape;102;p20"/>
          <p:cNvSpPr txBox="1"/>
          <p:nvPr/>
        </p:nvSpPr>
        <p:spPr>
          <a:xfrm>
            <a:off x="6089763" y="3671450"/>
            <a:ext cx="1276200" cy="6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2212">
                <a:solidFill>
                  <a:schemeClr val="dk1"/>
                </a:solidFill>
                <a:latin typeface="Geist"/>
                <a:ea typeface="Geist"/>
                <a:cs typeface="Geist"/>
                <a:sym typeface="Geist"/>
              </a:rPr>
              <a:t>Sprint</a:t>
            </a:r>
            <a:r>
              <a:rPr lang="es" sz="2212">
                <a:solidFill>
                  <a:schemeClr val="dk1"/>
                </a:solidFill>
                <a:latin typeface="Geist"/>
                <a:ea typeface="Geist"/>
                <a:cs typeface="Geist"/>
                <a:sym typeface="Geist"/>
              </a:rPr>
              <a:t> 2</a:t>
            </a:r>
            <a:endParaRPr sz="2212">
              <a:solidFill>
                <a:schemeClr val="dk1"/>
              </a:solidFill>
              <a:latin typeface="Geist"/>
              <a:ea typeface="Geist"/>
              <a:cs typeface="Geist"/>
              <a:sym typeface="Geis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79313" y="4108950"/>
            <a:ext cx="558350" cy="55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37113" y="4477825"/>
            <a:ext cx="452399" cy="452399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1"/>
          <p:cNvSpPr txBox="1"/>
          <p:nvPr/>
        </p:nvSpPr>
        <p:spPr>
          <a:xfrm>
            <a:off x="886450" y="471150"/>
            <a:ext cx="6770700" cy="21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112">
                <a:solidFill>
                  <a:schemeClr val="dk1"/>
                </a:solidFill>
                <a:latin typeface="Geist"/>
                <a:ea typeface="Geist"/>
                <a:cs typeface="Geist"/>
                <a:sym typeface="Geist"/>
              </a:rPr>
              <a:t>Estructura organizativa</a:t>
            </a:r>
            <a:endParaRPr b="1" sz="3112">
              <a:solidFill>
                <a:schemeClr val="dk1"/>
              </a:solidFill>
              <a:latin typeface="Geist"/>
              <a:ea typeface="Geist"/>
              <a:cs typeface="Geist"/>
              <a:sym typeface="Geis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112">
                <a:solidFill>
                  <a:schemeClr val="dk1"/>
                </a:solidFill>
                <a:latin typeface="Geist"/>
                <a:ea typeface="Geist"/>
                <a:cs typeface="Geist"/>
                <a:sym typeface="Geist"/>
              </a:rPr>
              <a:t>Área de proyectos europeos</a:t>
            </a:r>
            <a:endParaRPr sz="3112">
              <a:solidFill>
                <a:schemeClr val="dk1"/>
              </a:solidFill>
              <a:latin typeface="Geist"/>
              <a:ea typeface="Geist"/>
              <a:cs typeface="Geist"/>
              <a:sym typeface="Geis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112">
                <a:solidFill>
                  <a:schemeClr val="dk1"/>
                </a:solidFill>
                <a:latin typeface="Geist"/>
                <a:ea typeface="Geist"/>
                <a:cs typeface="Geist"/>
                <a:sym typeface="Geist"/>
              </a:rPr>
              <a:t>Área de desarrollo de software</a:t>
            </a:r>
            <a:endParaRPr sz="3112">
              <a:solidFill>
                <a:schemeClr val="dk1"/>
              </a:solidFill>
              <a:latin typeface="Geist"/>
              <a:ea typeface="Geist"/>
              <a:cs typeface="Geist"/>
              <a:sym typeface="Geis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112">
                <a:solidFill>
                  <a:schemeClr val="dk1"/>
                </a:solidFill>
                <a:latin typeface="Geist"/>
                <a:ea typeface="Geist"/>
                <a:cs typeface="Geist"/>
                <a:sym typeface="Geist"/>
              </a:rPr>
              <a:t>Área de consultoría</a:t>
            </a:r>
            <a:endParaRPr/>
          </a:p>
        </p:txBody>
      </p:sp>
      <p:pic>
        <p:nvPicPr>
          <p:cNvPr id="110" name="Google Shape;110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43575" y="2604700"/>
            <a:ext cx="3488325" cy="2325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